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89" r:id="rId4"/>
    <p:sldId id="290" r:id="rId5"/>
    <p:sldId id="291" r:id="rId6"/>
    <p:sldId id="292" r:id="rId7"/>
    <p:sldId id="293" r:id="rId8"/>
    <p:sldId id="294" r:id="rId9"/>
    <p:sldId id="295" r:id="rId10"/>
  </p:sldIdLst>
  <p:sldSz cx="9144000" cy="6858000" type="screen4x3"/>
  <p:notesSz cx="6805613" cy="99393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252"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C3C20ED7-B1D0-4D5C-BDD3-79CD668751F0}" type="datetimeFigureOut">
              <a:rPr lang="da-DK" smtClean="0"/>
              <a:t>25-09-2017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240326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3C20ED7-B1D0-4D5C-BDD3-79CD668751F0}" type="datetimeFigureOut">
              <a:rPr lang="da-DK" smtClean="0"/>
              <a:t>25-09-2017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339272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3C20ED7-B1D0-4D5C-BDD3-79CD668751F0}" type="datetimeFigureOut">
              <a:rPr lang="da-DK" smtClean="0"/>
              <a:t>25-09-2017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144806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3C20ED7-B1D0-4D5C-BDD3-79CD668751F0}" type="datetimeFigureOut">
              <a:rPr lang="da-DK" smtClean="0"/>
              <a:t>25-09-2017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107232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C3C20ED7-B1D0-4D5C-BDD3-79CD668751F0}" type="datetimeFigureOut">
              <a:rPr lang="da-DK" smtClean="0"/>
              <a:t>25-09-2017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192408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3C20ED7-B1D0-4D5C-BDD3-79CD668751F0}" type="datetimeFigureOut">
              <a:rPr lang="da-DK" smtClean="0"/>
              <a:t>25-09-2017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233132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3C20ED7-B1D0-4D5C-BDD3-79CD668751F0}" type="datetimeFigureOut">
              <a:rPr lang="da-DK" smtClean="0"/>
              <a:t>25-09-2017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33193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C3C20ED7-B1D0-4D5C-BDD3-79CD668751F0}" type="datetimeFigureOut">
              <a:rPr lang="da-DK" smtClean="0"/>
              <a:t>25-09-2017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301146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3C20ED7-B1D0-4D5C-BDD3-79CD668751F0}" type="datetimeFigureOut">
              <a:rPr lang="da-DK" smtClean="0"/>
              <a:t>25-09-2017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406393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3C20ED7-B1D0-4D5C-BDD3-79CD668751F0}" type="datetimeFigureOut">
              <a:rPr lang="da-DK" smtClean="0"/>
              <a:t>25-09-2017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379885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3C20ED7-B1D0-4D5C-BDD3-79CD668751F0}" type="datetimeFigureOut">
              <a:rPr lang="da-DK" smtClean="0"/>
              <a:t>25-09-2017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1EDEC44-8B01-463B-B120-AED1729671A6}" type="slidenum">
              <a:rPr lang="da-DK" smtClean="0"/>
              <a:t>‹nr.›</a:t>
            </a:fld>
            <a:endParaRPr lang="da-DK"/>
          </a:p>
        </p:txBody>
      </p:sp>
    </p:spTree>
    <p:extLst>
      <p:ext uri="{BB962C8B-B14F-4D97-AF65-F5344CB8AC3E}">
        <p14:creationId xmlns:p14="http://schemas.microsoft.com/office/powerpoint/2010/main" val="113669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20ED7-B1D0-4D5C-BDD3-79CD668751F0}" type="datetimeFigureOut">
              <a:rPr lang="da-DK" smtClean="0"/>
              <a:t>25-09-2017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DEC44-8B01-463B-B120-AED1729671A6}" type="slidenum">
              <a:rPr lang="da-DK" smtClean="0"/>
              <a:t>‹nr.›</a:t>
            </a:fld>
            <a:endParaRPr lang="da-DK"/>
          </a:p>
        </p:txBody>
      </p:sp>
    </p:spTree>
    <p:extLst>
      <p:ext uri="{BB962C8B-B14F-4D97-AF65-F5344CB8AC3E}">
        <p14:creationId xmlns:p14="http://schemas.microsoft.com/office/powerpoint/2010/main" val="205448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print">
            <a:extLst>
              <a:ext uri="{28A0092B-C50C-407E-A947-70E740481C1C}">
                <a14:useLocalDpi xmlns:a14="http://schemas.microsoft.com/office/drawing/2010/main" val="0"/>
              </a:ext>
            </a:extLst>
          </a:blip>
          <a:srcRect l="1596"/>
          <a:stretch/>
        </p:blipFill>
        <p:spPr>
          <a:xfrm>
            <a:off x="3086100" y="2456"/>
            <a:ext cx="6057900" cy="6858000"/>
          </a:xfrm>
          <a:prstGeom prst="rect">
            <a:avLst/>
          </a:prstGeom>
        </p:spPr>
      </p:pic>
      <p:sp>
        <p:nvSpPr>
          <p:cNvPr id="3" name="Pladsholder til indhold 2"/>
          <p:cNvSpPr>
            <a:spLocks noGrp="1"/>
          </p:cNvSpPr>
          <p:nvPr>
            <p:ph idx="1"/>
          </p:nvPr>
        </p:nvSpPr>
        <p:spPr>
          <a:xfrm>
            <a:off x="-36512" y="1600200"/>
            <a:ext cx="9180512" cy="4525963"/>
          </a:xfrm>
        </p:spPr>
        <p:txBody>
          <a:bodyPr/>
          <a:lstStyle/>
          <a:p>
            <a:pPr marL="0" indent="0">
              <a:buNone/>
            </a:pPr>
            <a:endParaRPr lang="da-DK" dirty="0" smtClean="0"/>
          </a:p>
          <a:p>
            <a:pPr marL="0" indent="0">
              <a:buNone/>
            </a:pPr>
            <a:endParaRPr lang="da-DK" dirty="0"/>
          </a:p>
          <a:p>
            <a:pPr marL="0" indent="0" algn="ctr">
              <a:buNone/>
            </a:pPr>
            <a:r>
              <a:rPr lang="da-DK" sz="4400" dirty="0" smtClean="0">
                <a:latin typeface="+mj-lt"/>
              </a:rPr>
              <a:t>Udviklingen i genanvendelse af private husholdningers affald 2000-2017</a:t>
            </a:r>
          </a:p>
          <a:p>
            <a:pPr marL="0" indent="0" algn="ctr">
              <a:buNone/>
            </a:pPr>
            <a:endParaRPr lang="da-DK" dirty="0"/>
          </a:p>
        </p:txBody>
      </p:sp>
      <p:pic>
        <p:nvPicPr>
          <p:cNvPr id="5" name="Picture 2" descr="C:\Users\HENRL\AppData\Local\Microsoft\Windows\Temporary Internet Files\Content.Outlook\XRCQ14JV\Bofalogo_CMYK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267744" cy="76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4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9" name="Pladsholder til indhold 3"/>
          <p:cNvPicPr>
            <a:picLocks noChangeAspect="1"/>
          </p:cNvPicPr>
          <p:nvPr/>
        </p:nvPicPr>
        <p:blipFill rotWithShape="1">
          <a:blip r:embed="rId3" cstate="print">
            <a:extLst>
              <a:ext uri="{28A0092B-C50C-407E-A947-70E740481C1C}">
                <a14:useLocalDpi xmlns:a14="http://schemas.microsoft.com/office/drawing/2010/main" val="0"/>
              </a:ext>
            </a:extLst>
          </a:blip>
          <a:srcRect l="1018"/>
          <a:stretch/>
        </p:blipFill>
        <p:spPr>
          <a:xfrm>
            <a:off x="2694214" y="-43407"/>
            <a:ext cx="6458090" cy="6858000"/>
          </a:xfrm>
          <a:prstGeom prst="rect">
            <a:avLst/>
          </a:prstGeom>
        </p:spPr>
      </p:pic>
      <p:sp>
        <p:nvSpPr>
          <p:cNvPr id="10" name="Titel 1"/>
          <p:cNvSpPr>
            <a:spLocks noGrp="1"/>
          </p:cNvSpPr>
          <p:nvPr>
            <p:ph type="title"/>
          </p:nvPr>
        </p:nvSpPr>
        <p:spPr>
          <a:xfrm>
            <a:off x="457200" y="274638"/>
            <a:ext cx="8229600" cy="1143000"/>
          </a:xfrm>
        </p:spPr>
        <p:txBody>
          <a:bodyPr>
            <a:normAutofit/>
          </a:bodyPr>
          <a:lstStyle/>
          <a:p>
            <a:r>
              <a:rPr lang="da-DK" sz="4800" dirty="0" smtClean="0"/>
              <a:t>Focus på seks fraktioner</a:t>
            </a:r>
            <a:endParaRPr lang="da-DK" sz="4800" dirty="0"/>
          </a:p>
        </p:txBody>
      </p:sp>
      <p:pic>
        <p:nvPicPr>
          <p:cNvPr id="11"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511911" y="1916832"/>
            <a:ext cx="6444465" cy="2908489"/>
          </a:xfrm>
          <a:prstGeom prst="rect">
            <a:avLst/>
          </a:prstGeom>
          <a:noFill/>
        </p:spPr>
        <p:txBody>
          <a:bodyPr wrap="square" rtlCol="0">
            <a:spAutoFit/>
          </a:bodyPr>
          <a:lstStyle/>
          <a:p>
            <a:pPr marL="285750" indent="-285750">
              <a:buFont typeface="Arial" panose="020B0604020202020204" pitchFamily="34" charset="0"/>
              <a:buChar char="•"/>
            </a:pPr>
            <a:r>
              <a:rPr lang="da-DK" sz="2400" dirty="0" smtClean="0"/>
              <a:t>Papir og pap</a:t>
            </a:r>
          </a:p>
          <a:p>
            <a:pPr marL="285750" indent="-285750">
              <a:buFont typeface="Arial" panose="020B0604020202020204" pitchFamily="34" charset="0"/>
              <a:buChar char="•"/>
            </a:pPr>
            <a:r>
              <a:rPr lang="da-DK" sz="2400" dirty="0" smtClean="0"/>
              <a:t>Træ til genanvendelse</a:t>
            </a:r>
          </a:p>
          <a:p>
            <a:pPr marL="285750" indent="-285750">
              <a:buFont typeface="Arial" panose="020B0604020202020204" pitchFamily="34" charset="0"/>
              <a:buChar char="•"/>
            </a:pPr>
            <a:r>
              <a:rPr lang="da-DK" sz="2400" dirty="0" smtClean="0"/>
              <a:t>Plast</a:t>
            </a:r>
          </a:p>
          <a:p>
            <a:pPr marL="285750" indent="-285750">
              <a:buFont typeface="Arial" panose="020B0604020202020204" pitchFamily="34" charset="0"/>
              <a:buChar char="•"/>
            </a:pPr>
            <a:r>
              <a:rPr lang="da-DK" sz="2400" dirty="0" smtClean="0"/>
              <a:t>Glas</a:t>
            </a:r>
            <a:endParaRPr lang="da-DK" sz="2400" dirty="0"/>
          </a:p>
          <a:p>
            <a:pPr marL="285750" indent="-285750">
              <a:buFont typeface="Arial" panose="020B0604020202020204" pitchFamily="34" charset="0"/>
              <a:buChar char="•"/>
            </a:pPr>
            <a:r>
              <a:rPr lang="da-DK" sz="2400" dirty="0" smtClean="0"/>
              <a:t>Dagrenovation</a:t>
            </a:r>
            <a:endParaRPr lang="da-DK" sz="2400" dirty="0"/>
          </a:p>
          <a:p>
            <a:pPr marL="285750" indent="-285750">
              <a:buFont typeface="Arial" panose="020B0604020202020204" pitchFamily="34" charset="0"/>
              <a:buChar char="•"/>
            </a:pPr>
            <a:r>
              <a:rPr lang="da-DK" sz="2400" dirty="0" smtClean="0"/>
              <a:t>Brændbart</a:t>
            </a:r>
          </a:p>
          <a:p>
            <a:endParaRPr lang="da-DK" sz="2400" dirty="0" smtClean="0"/>
          </a:p>
          <a:p>
            <a:pPr marL="285750" indent="-285750">
              <a:buFont typeface="Arial" panose="020B0604020202020204" pitchFamily="34" charset="0"/>
              <a:buChar char="•"/>
            </a:pPr>
            <a:endParaRPr lang="da-DK" sz="1500" dirty="0"/>
          </a:p>
        </p:txBody>
      </p:sp>
    </p:spTree>
    <p:extLst>
      <p:ext uri="{BB962C8B-B14F-4D97-AF65-F5344CB8AC3E}">
        <p14:creationId xmlns:p14="http://schemas.microsoft.com/office/powerpoint/2010/main" val="42830983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9" name="Pladsholder til indhold 3"/>
          <p:cNvPicPr>
            <a:picLocks noChangeAspect="1"/>
          </p:cNvPicPr>
          <p:nvPr/>
        </p:nvPicPr>
        <p:blipFill rotWithShape="1">
          <a:blip r:embed="rId3" cstate="print">
            <a:extLst>
              <a:ext uri="{28A0092B-C50C-407E-A947-70E740481C1C}">
                <a14:useLocalDpi xmlns:a14="http://schemas.microsoft.com/office/drawing/2010/main" val="0"/>
              </a:ext>
            </a:extLst>
          </a:blip>
          <a:srcRect l="1018"/>
          <a:stretch/>
        </p:blipFill>
        <p:spPr>
          <a:xfrm>
            <a:off x="2694214" y="-43407"/>
            <a:ext cx="6458090" cy="6858000"/>
          </a:xfrm>
          <a:prstGeom prst="rect">
            <a:avLst/>
          </a:prstGeom>
        </p:spPr>
      </p:pic>
      <p:sp>
        <p:nvSpPr>
          <p:cNvPr id="10" name="Titel 1"/>
          <p:cNvSpPr>
            <a:spLocks noGrp="1"/>
          </p:cNvSpPr>
          <p:nvPr>
            <p:ph type="title"/>
          </p:nvPr>
        </p:nvSpPr>
        <p:spPr>
          <a:xfrm>
            <a:off x="457200" y="274638"/>
            <a:ext cx="8229600" cy="1143000"/>
          </a:xfrm>
        </p:spPr>
        <p:txBody>
          <a:bodyPr>
            <a:normAutofit/>
          </a:bodyPr>
          <a:lstStyle/>
          <a:p>
            <a:r>
              <a:rPr lang="da-DK" sz="4800" dirty="0" smtClean="0"/>
              <a:t>Papir og pap</a:t>
            </a:r>
            <a:endParaRPr lang="da-DK" sz="4800" dirty="0"/>
          </a:p>
        </p:txBody>
      </p:sp>
      <p:pic>
        <p:nvPicPr>
          <p:cNvPr id="11"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480687" y="4509120"/>
            <a:ext cx="6444465" cy="2169825"/>
          </a:xfrm>
          <a:prstGeom prst="rect">
            <a:avLst/>
          </a:prstGeom>
          <a:noFill/>
        </p:spPr>
        <p:txBody>
          <a:bodyPr wrap="square" rtlCol="0">
            <a:spAutoFit/>
          </a:bodyPr>
          <a:lstStyle/>
          <a:p>
            <a:pPr marL="285750" indent="-285750">
              <a:buFont typeface="Arial" panose="020B0604020202020204" pitchFamily="34" charset="0"/>
              <a:buChar char="•"/>
            </a:pPr>
            <a:r>
              <a:rPr lang="da-DK" sz="2400" dirty="0" smtClean="0"/>
              <a:t>Der forventes en vigende tendens på Papir og pap båret af færre trykte medier.</a:t>
            </a:r>
          </a:p>
          <a:p>
            <a:pPr marL="285750" indent="-285750">
              <a:buFont typeface="Arial" panose="020B0604020202020204" pitchFamily="34" charset="0"/>
              <a:buChar char="•"/>
            </a:pPr>
            <a:r>
              <a:rPr lang="da-DK" sz="2400" dirty="0" smtClean="0"/>
              <a:t>Hos </a:t>
            </a:r>
            <a:r>
              <a:rPr lang="da-DK" sz="2400" dirty="0" err="1" smtClean="0"/>
              <a:t>Bofa</a:t>
            </a:r>
            <a:r>
              <a:rPr lang="da-DK" sz="2400" dirty="0" smtClean="0"/>
              <a:t> går næsten alt til genanvendelse med undtagelse af en lille rest ukurant papir og pap.</a:t>
            </a:r>
          </a:p>
          <a:p>
            <a:endParaRPr lang="da-DK" sz="2400" dirty="0" smtClean="0"/>
          </a:p>
          <a:p>
            <a:pPr marL="285750" indent="-285750">
              <a:buFont typeface="Arial" panose="020B0604020202020204" pitchFamily="34" charset="0"/>
              <a:buChar char="•"/>
            </a:pPr>
            <a:endParaRPr lang="da-DK" sz="1500" dirty="0"/>
          </a:p>
        </p:txBody>
      </p:sp>
      <p:graphicFrame>
        <p:nvGraphicFramePr>
          <p:cNvPr id="2" name="Tabel 1"/>
          <p:cNvGraphicFramePr>
            <a:graphicFrameLocks noGrp="1"/>
          </p:cNvGraphicFramePr>
          <p:nvPr>
            <p:extLst>
              <p:ext uri="{D42A27DB-BD31-4B8C-83A1-F6EECF244321}">
                <p14:modId xmlns:p14="http://schemas.microsoft.com/office/powerpoint/2010/main" val="3936678822"/>
              </p:ext>
            </p:extLst>
          </p:nvPr>
        </p:nvGraphicFramePr>
        <p:xfrm>
          <a:off x="1511911" y="1916832"/>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da-DK" dirty="0" smtClean="0"/>
                        <a:t>Tons pr. år</a:t>
                      </a:r>
                      <a:endParaRPr lang="da-DK" dirty="0"/>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r>
              <a:tr h="370840">
                <a:tc>
                  <a:txBody>
                    <a:bodyPr/>
                    <a:lstStyle/>
                    <a:p>
                      <a:pPr algn="ctr"/>
                      <a:r>
                        <a:rPr lang="da-DK" dirty="0" smtClean="0"/>
                        <a:t>2000</a:t>
                      </a:r>
                      <a:endParaRPr lang="da-DK" dirty="0"/>
                    </a:p>
                  </a:txBody>
                  <a:tcPr/>
                </a:tc>
                <a:tc>
                  <a:txBody>
                    <a:bodyPr/>
                    <a:lstStyle/>
                    <a:p>
                      <a:pPr algn="ctr"/>
                      <a:r>
                        <a:rPr lang="da-DK" dirty="0" smtClean="0"/>
                        <a:t>2010</a:t>
                      </a:r>
                      <a:endParaRPr lang="da-DK" dirty="0"/>
                    </a:p>
                  </a:txBody>
                  <a:tcPr/>
                </a:tc>
                <a:tc>
                  <a:txBody>
                    <a:bodyPr/>
                    <a:lstStyle/>
                    <a:p>
                      <a:pPr algn="ctr"/>
                      <a:r>
                        <a:rPr lang="da-DK" dirty="0" smtClean="0"/>
                        <a:t>2016</a:t>
                      </a:r>
                      <a:endParaRPr lang="da-DK" dirty="0"/>
                    </a:p>
                  </a:txBody>
                  <a:tcPr/>
                </a:tc>
                <a:tc>
                  <a:txBody>
                    <a:bodyPr/>
                    <a:lstStyle/>
                    <a:p>
                      <a:pPr algn="ctr"/>
                      <a:r>
                        <a:rPr lang="da-DK" dirty="0" smtClean="0"/>
                        <a:t>2022</a:t>
                      </a:r>
                      <a:endParaRPr lang="da-DK" dirty="0"/>
                    </a:p>
                  </a:txBody>
                  <a:tcPr/>
                </a:tc>
              </a:tr>
              <a:tr h="370840">
                <a:tc>
                  <a:txBody>
                    <a:bodyPr/>
                    <a:lstStyle/>
                    <a:p>
                      <a:pPr algn="ctr"/>
                      <a:r>
                        <a:rPr lang="da-DK" dirty="0" smtClean="0"/>
                        <a:t>1.474</a:t>
                      </a:r>
                      <a:endParaRPr lang="da-DK" dirty="0"/>
                    </a:p>
                  </a:txBody>
                  <a:tcPr/>
                </a:tc>
                <a:tc>
                  <a:txBody>
                    <a:bodyPr/>
                    <a:lstStyle/>
                    <a:p>
                      <a:pPr algn="ctr"/>
                      <a:r>
                        <a:rPr lang="da-DK" dirty="0" smtClean="0"/>
                        <a:t>2.866</a:t>
                      </a:r>
                      <a:endParaRPr lang="da-DK" dirty="0"/>
                    </a:p>
                  </a:txBody>
                  <a:tcPr/>
                </a:tc>
                <a:tc>
                  <a:txBody>
                    <a:bodyPr/>
                    <a:lstStyle/>
                    <a:p>
                      <a:pPr algn="ctr"/>
                      <a:r>
                        <a:rPr lang="da-DK" dirty="0" smtClean="0"/>
                        <a:t>2.194</a:t>
                      </a:r>
                      <a:endParaRPr lang="da-DK" dirty="0"/>
                    </a:p>
                  </a:txBody>
                  <a:tcPr/>
                </a:tc>
                <a:tc>
                  <a:txBody>
                    <a:bodyPr/>
                    <a:lstStyle/>
                    <a:p>
                      <a:pPr algn="ctr"/>
                      <a:r>
                        <a:rPr lang="da-DK" dirty="0" smtClean="0"/>
                        <a:t>2.000</a:t>
                      </a:r>
                      <a:endParaRPr lang="da-DK" dirty="0"/>
                    </a:p>
                  </a:txBody>
                  <a:tcPr/>
                </a:tc>
              </a:tr>
            </a:tbl>
          </a:graphicData>
        </a:graphic>
      </p:graphicFrame>
    </p:spTree>
    <p:extLst>
      <p:ext uri="{BB962C8B-B14F-4D97-AF65-F5344CB8AC3E}">
        <p14:creationId xmlns:p14="http://schemas.microsoft.com/office/powerpoint/2010/main" val="3733901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9" name="Pladsholder til indhold 3"/>
          <p:cNvPicPr>
            <a:picLocks noChangeAspect="1"/>
          </p:cNvPicPr>
          <p:nvPr/>
        </p:nvPicPr>
        <p:blipFill rotWithShape="1">
          <a:blip r:embed="rId3" cstate="print">
            <a:extLst>
              <a:ext uri="{28A0092B-C50C-407E-A947-70E740481C1C}">
                <a14:useLocalDpi xmlns:a14="http://schemas.microsoft.com/office/drawing/2010/main" val="0"/>
              </a:ext>
            </a:extLst>
          </a:blip>
          <a:srcRect l="1018"/>
          <a:stretch/>
        </p:blipFill>
        <p:spPr>
          <a:xfrm>
            <a:off x="2694214" y="-43407"/>
            <a:ext cx="6458090" cy="6858000"/>
          </a:xfrm>
          <a:prstGeom prst="rect">
            <a:avLst/>
          </a:prstGeom>
        </p:spPr>
      </p:pic>
      <p:sp>
        <p:nvSpPr>
          <p:cNvPr id="10" name="Titel 1"/>
          <p:cNvSpPr>
            <a:spLocks noGrp="1"/>
          </p:cNvSpPr>
          <p:nvPr>
            <p:ph type="title"/>
          </p:nvPr>
        </p:nvSpPr>
        <p:spPr>
          <a:xfrm>
            <a:off x="457200" y="274638"/>
            <a:ext cx="8229600" cy="1143000"/>
          </a:xfrm>
        </p:spPr>
        <p:txBody>
          <a:bodyPr>
            <a:normAutofit/>
          </a:bodyPr>
          <a:lstStyle/>
          <a:p>
            <a:r>
              <a:rPr lang="da-DK" sz="4800" dirty="0" smtClean="0"/>
              <a:t>Træ til genanvendelse</a:t>
            </a:r>
            <a:endParaRPr lang="da-DK" sz="4800" dirty="0"/>
          </a:p>
        </p:txBody>
      </p:sp>
      <p:pic>
        <p:nvPicPr>
          <p:cNvPr id="11"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480687" y="4509120"/>
            <a:ext cx="6444465" cy="2169825"/>
          </a:xfrm>
          <a:prstGeom prst="rect">
            <a:avLst/>
          </a:prstGeom>
          <a:noFill/>
        </p:spPr>
        <p:txBody>
          <a:bodyPr wrap="square" rtlCol="0">
            <a:spAutoFit/>
          </a:bodyPr>
          <a:lstStyle/>
          <a:p>
            <a:pPr marL="285750" indent="-285750">
              <a:buFont typeface="Arial" panose="020B0604020202020204" pitchFamily="34" charset="0"/>
              <a:buChar char="•"/>
            </a:pPr>
            <a:r>
              <a:rPr lang="da-DK" sz="2400" dirty="0" smtClean="0"/>
              <a:t>Der forventes uændrede mængder afhængigt af nedrivnings og renoveringsprojekter.</a:t>
            </a:r>
          </a:p>
          <a:p>
            <a:pPr marL="285750" indent="-285750">
              <a:buFont typeface="Arial" panose="020B0604020202020204" pitchFamily="34" charset="0"/>
              <a:buChar char="•"/>
            </a:pPr>
            <a:r>
              <a:rPr lang="da-DK" sz="2400" dirty="0" smtClean="0"/>
              <a:t>Hos </a:t>
            </a:r>
            <a:r>
              <a:rPr lang="da-DK" sz="2400" dirty="0" err="1" smtClean="0"/>
              <a:t>Bofa</a:t>
            </a:r>
            <a:r>
              <a:rPr lang="da-DK" sz="2400" dirty="0" smtClean="0"/>
              <a:t> går næsten alt til genanvendelse idet træ til genanvendelse forarbejdes til spånplader.</a:t>
            </a:r>
          </a:p>
          <a:p>
            <a:endParaRPr lang="da-DK" sz="2400" dirty="0" smtClean="0"/>
          </a:p>
          <a:p>
            <a:pPr marL="285750" indent="-285750">
              <a:buFont typeface="Arial" panose="020B0604020202020204" pitchFamily="34" charset="0"/>
              <a:buChar char="•"/>
            </a:pPr>
            <a:endParaRPr lang="da-DK" sz="1500" dirty="0"/>
          </a:p>
        </p:txBody>
      </p:sp>
      <p:graphicFrame>
        <p:nvGraphicFramePr>
          <p:cNvPr id="2" name="Tabel 1"/>
          <p:cNvGraphicFramePr>
            <a:graphicFrameLocks noGrp="1"/>
          </p:cNvGraphicFramePr>
          <p:nvPr>
            <p:extLst>
              <p:ext uri="{D42A27DB-BD31-4B8C-83A1-F6EECF244321}">
                <p14:modId xmlns:p14="http://schemas.microsoft.com/office/powerpoint/2010/main" val="565442938"/>
              </p:ext>
            </p:extLst>
          </p:nvPr>
        </p:nvGraphicFramePr>
        <p:xfrm>
          <a:off x="1511911" y="1916832"/>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da-DK" dirty="0" smtClean="0"/>
                        <a:t>Tons pr. år</a:t>
                      </a:r>
                      <a:endParaRPr lang="da-DK" dirty="0"/>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r>
              <a:tr h="370840">
                <a:tc>
                  <a:txBody>
                    <a:bodyPr/>
                    <a:lstStyle/>
                    <a:p>
                      <a:pPr algn="ctr"/>
                      <a:r>
                        <a:rPr lang="da-DK" dirty="0" smtClean="0"/>
                        <a:t>2000</a:t>
                      </a:r>
                      <a:endParaRPr lang="da-DK" dirty="0"/>
                    </a:p>
                  </a:txBody>
                  <a:tcPr/>
                </a:tc>
                <a:tc>
                  <a:txBody>
                    <a:bodyPr/>
                    <a:lstStyle/>
                    <a:p>
                      <a:pPr algn="ctr"/>
                      <a:r>
                        <a:rPr lang="da-DK" dirty="0" smtClean="0"/>
                        <a:t>2010</a:t>
                      </a:r>
                      <a:endParaRPr lang="da-DK" dirty="0"/>
                    </a:p>
                  </a:txBody>
                  <a:tcPr/>
                </a:tc>
                <a:tc>
                  <a:txBody>
                    <a:bodyPr/>
                    <a:lstStyle/>
                    <a:p>
                      <a:pPr algn="ctr"/>
                      <a:r>
                        <a:rPr lang="da-DK" dirty="0" smtClean="0"/>
                        <a:t>2016</a:t>
                      </a:r>
                      <a:endParaRPr lang="da-DK" dirty="0"/>
                    </a:p>
                  </a:txBody>
                  <a:tcPr/>
                </a:tc>
                <a:tc>
                  <a:txBody>
                    <a:bodyPr/>
                    <a:lstStyle/>
                    <a:p>
                      <a:pPr algn="ctr"/>
                      <a:r>
                        <a:rPr lang="da-DK" dirty="0" smtClean="0"/>
                        <a:t>2022</a:t>
                      </a:r>
                      <a:endParaRPr lang="da-DK" dirty="0"/>
                    </a:p>
                  </a:txBody>
                  <a:tcPr/>
                </a:tc>
              </a:tr>
              <a:tr h="370840">
                <a:tc>
                  <a:txBody>
                    <a:bodyPr/>
                    <a:lstStyle/>
                    <a:p>
                      <a:pPr algn="ctr"/>
                      <a:r>
                        <a:rPr lang="da-DK" dirty="0" smtClean="0"/>
                        <a:t>0</a:t>
                      </a:r>
                      <a:endParaRPr lang="da-DK" dirty="0"/>
                    </a:p>
                  </a:txBody>
                  <a:tcPr/>
                </a:tc>
                <a:tc>
                  <a:txBody>
                    <a:bodyPr/>
                    <a:lstStyle/>
                    <a:p>
                      <a:pPr algn="ctr"/>
                      <a:r>
                        <a:rPr lang="da-DK" dirty="0" smtClean="0"/>
                        <a:t>2.220</a:t>
                      </a:r>
                      <a:endParaRPr lang="da-DK" dirty="0"/>
                    </a:p>
                  </a:txBody>
                  <a:tcPr/>
                </a:tc>
                <a:tc>
                  <a:txBody>
                    <a:bodyPr/>
                    <a:lstStyle/>
                    <a:p>
                      <a:pPr algn="ctr"/>
                      <a:r>
                        <a:rPr lang="da-DK" dirty="0" smtClean="0"/>
                        <a:t>3.532</a:t>
                      </a:r>
                      <a:endParaRPr lang="da-DK" dirty="0"/>
                    </a:p>
                  </a:txBody>
                  <a:tcPr/>
                </a:tc>
                <a:tc>
                  <a:txBody>
                    <a:bodyPr/>
                    <a:lstStyle/>
                    <a:p>
                      <a:pPr algn="ctr"/>
                      <a:r>
                        <a:rPr lang="da-DK" dirty="0" smtClean="0"/>
                        <a:t>3.500</a:t>
                      </a:r>
                      <a:endParaRPr lang="da-DK" dirty="0"/>
                    </a:p>
                  </a:txBody>
                  <a:tcPr/>
                </a:tc>
              </a:tr>
            </a:tbl>
          </a:graphicData>
        </a:graphic>
      </p:graphicFrame>
    </p:spTree>
    <p:extLst>
      <p:ext uri="{BB962C8B-B14F-4D97-AF65-F5344CB8AC3E}">
        <p14:creationId xmlns:p14="http://schemas.microsoft.com/office/powerpoint/2010/main" val="29974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9" name="Pladsholder til indhold 3"/>
          <p:cNvPicPr>
            <a:picLocks noChangeAspect="1"/>
          </p:cNvPicPr>
          <p:nvPr/>
        </p:nvPicPr>
        <p:blipFill rotWithShape="1">
          <a:blip r:embed="rId3" cstate="print">
            <a:extLst>
              <a:ext uri="{28A0092B-C50C-407E-A947-70E740481C1C}">
                <a14:useLocalDpi xmlns:a14="http://schemas.microsoft.com/office/drawing/2010/main" val="0"/>
              </a:ext>
            </a:extLst>
          </a:blip>
          <a:srcRect l="1018"/>
          <a:stretch/>
        </p:blipFill>
        <p:spPr>
          <a:xfrm>
            <a:off x="2694214" y="-43407"/>
            <a:ext cx="6458090" cy="6858000"/>
          </a:xfrm>
          <a:prstGeom prst="rect">
            <a:avLst/>
          </a:prstGeom>
        </p:spPr>
      </p:pic>
      <p:sp>
        <p:nvSpPr>
          <p:cNvPr id="10" name="Titel 1"/>
          <p:cNvSpPr>
            <a:spLocks noGrp="1"/>
          </p:cNvSpPr>
          <p:nvPr>
            <p:ph type="title"/>
          </p:nvPr>
        </p:nvSpPr>
        <p:spPr>
          <a:xfrm>
            <a:off x="457200" y="274638"/>
            <a:ext cx="8229600" cy="1143000"/>
          </a:xfrm>
        </p:spPr>
        <p:txBody>
          <a:bodyPr>
            <a:normAutofit/>
          </a:bodyPr>
          <a:lstStyle/>
          <a:p>
            <a:r>
              <a:rPr lang="da-DK" sz="4800" dirty="0" smtClean="0"/>
              <a:t>Plast</a:t>
            </a:r>
            <a:endParaRPr lang="da-DK" sz="4800" dirty="0"/>
          </a:p>
        </p:txBody>
      </p:sp>
      <p:pic>
        <p:nvPicPr>
          <p:cNvPr id="11"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480687" y="4509120"/>
            <a:ext cx="6444465" cy="1431161"/>
          </a:xfrm>
          <a:prstGeom prst="rect">
            <a:avLst/>
          </a:prstGeom>
          <a:noFill/>
        </p:spPr>
        <p:txBody>
          <a:bodyPr wrap="square" rtlCol="0">
            <a:spAutoFit/>
          </a:bodyPr>
          <a:lstStyle/>
          <a:p>
            <a:pPr marL="285750" indent="-285750">
              <a:buFont typeface="Arial" panose="020B0604020202020204" pitchFamily="34" charset="0"/>
              <a:buChar char="•"/>
            </a:pPr>
            <a:r>
              <a:rPr lang="da-DK" sz="2400" dirty="0" smtClean="0"/>
              <a:t>Plast er en meget lille fraktion og forventes også fremadrettet at være det.</a:t>
            </a:r>
          </a:p>
          <a:p>
            <a:endParaRPr lang="da-DK" sz="2400" dirty="0" smtClean="0"/>
          </a:p>
          <a:p>
            <a:pPr marL="285750" indent="-285750">
              <a:buFont typeface="Arial" panose="020B0604020202020204" pitchFamily="34" charset="0"/>
              <a:buChar char="•"/>
            </a:pPr>
            <a:endParaRPr lang="da-DK" sz="1500" dirty="0"/>
          </a:p>
        </p:txBody>
      </p:sp>
      <p:graphicFrame>
        <p:nvGraphicFramePr>
          <p:cNvPr id="2" name="Tabel 1"/>
          <p:cNvGraphicFramePr>
            <a:graphicFrameLocks noGrp="1"/>
          </p:cNvGraphicFramePr>
          <p:nvPr>
            <p:extLst>
              <p:ext uri="{D42A27DB-BD31-4B8C-83A1-F6EECF244321}">
                <p14:modId xmlns:p14="http://schemas.microsoft.com/office/powerpoint/2010/main" val="3210962891"/>
              </p:ext>
            </p:extLst>
          </p:nvPr>
        </p:nvGraphicFramePr>
        <p:xfrm>
          <a:off x="1511911" y="1916832"/>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da-DK" dirty="0" smtClean="0"/>
                        <a:t>Tons pr. år</a:t>
                      </a:r>
                      <a:endParaRPr lang="da-DK" dirty="0"/>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r>
              <a:tr h="370840">
                <a:tc>
                  <a:txBody>
                    <a:bodyPr/>
                    <a:lstStyle/>
                    <a:p>
                      <a:pPr algn="ctr"/>
                      <a:r>
                        <a:rPr lang="da-DK" dirty="0" smtClean="0"/>
                        <a:t>2000</a:t>
                      </a:r>
                      <a:endParaRPr lang="da-DK" dirty="0"/>
                    </a:p>
                  </a:txBody>
                  <a:tcPr/>
                </a:tc>
                <a:tc>
                  <a:txBody>
                    <a:bodyPr/>
                    <a:lstStyle/>
                    <a:p>
                      <a:pPr algn="ctr"/>
                      <a:r>
                        <a:rPr lang="da-DK" dirty="0" smtClean="0"/>
                        <a:t>2010</a:t>
                      </a:r>
                      <a:endParaRPr lang="da-DK" dirty="0"/>
                    </a:p>
                  </a:txBody>
                  <a:tcPr/>
                </a:tc>
                <a:tc>
                  <a:txBody>
                    <a:bodyPr/>
                    <a:lstStyle/>
                    <a:p>
                      <a:pPr algn="ctr"/>
                      <a:r>
                        <a:rPr lang="da-DK" dirty="0" smtClean="0"/>
                        <a:t>2016</a:t>
                      </a:r>
                      <a:endParaRPr lang="da-DK" dirty="0"/>
                    </a:p>
                  </a:txBody>
                  <a:tcPr/>
                </a:tc>
                <a:tc>
                  <a:txBody>
                    <a:bodyPr/>
                    <a:lstStyle/>
                    <a:p>
                      <a:pPr algn="ctr"/>
                      <a:r>
                        <a:rPr lang="da-DK" dirty="0" smtClean="0"/>
                        <a:t>2022</a:t>
                      </a:r>
                      <a:endParaRPr lang="da-DK" dirty="0"/>
                    </a:p>
                  </a:txBody>
                  <a:tcPr/>
                </a:tc>
              </a:tr>
              <a:tr h="370840">
                <a:tc>
                  <a:txBody>
                    <a:bodyPr/>
                    <a:lstStyle/>
                    <a:p>
                      <a:pPr algn="ctr"/>
                      <a:r>
                        <a:rPr lang="da-DK" dirty="0" smtClean="0"/>
                        <a:t>0</a:t>
                      </a:r>
                      <a:endParaRPr lang="da-DK" dirty="0"/>
                    </a:p>
                  </a:txBody>
                  <a:tcPr/>
                </a:tc>
                <a:tc>
                  <a:txBody>
                    <a:bodyPr/>
                    <a:lstStyle/>
                    <a:p>
                      <a:pPr algn="ctr"/>
                      <a:r>
                        <a:rPr lang="da-DK" dirty="0" smtClean="0"/>
                        <a:t>7</a:t>
                      </a:r>
                      <a:endParaRPr lang="da-DK" dirty="0"/>
                    </a:p>
                  </a:txBody>
                  <a:tcPr/>
                </a:tc>
                <a:tc>
                  <a:txBody>
                    <a:bodyPr/>
                    <a:lstStyle/>
                    <a:p>
                      <a:pPr algn="ctr"/>
                      <a:r>
                        <a:rPr lang="da-DK" dirty="0" smtClean="0"/>
                        <a:t>1</a:t>
                      </a:r>
                      <a:endParaRPr lang="da-DK" dirty="0"/>
                    </a:p>
                  </a:txBody>
                  <a:tcPr/>
                </a:tc>
                <a:tc>
                  <a:txBody>
                    <a:bodyPr/>
                    <a:lstStyle/>
                    <a:p>
                      <a:pPr algn="ctr"/>
                      <a:r>
                        <a:rPr lang="da-DK" dirty="0" smtClean="0"/>
                        <a:t>1</a:t>
                      </a:r>
                      <a:endParaRPr lang="da-DK" dirty="0"/>
                    </a:p>
                  </a:txBody>
                  <a:tcPr/>
                </a:tc>
              </a:tr>
            </a:tbl>
          </a:graphicData>
        </a:graphic>
      </p:graphicFrame>
    </p:spTree>
    <p:extLst>
      <p:ext uri="{BB962C8B-B14F-4D97-AF65-F5344CB8AC3E}">
        <p14:creationId xmlns:p14="http://schemas.microsoft.com/office/powerpoint/2010/main" val="29974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9" name="Pladsholder til indhold 3"/>
          <p:cNvPicPr>
            <a:picLocks noChangeAspect="1"/>
          </p:cNvPicPr>
          <p:nvPr/>
        </p:nvPicPr>
        <p:blipFill rotWithShape="1">
          <a:blip r:embed="rId3" cstate="print">
            <a:extLst>
              <a:ext uri="{28A0092B-C50C-407E-A947-70E740481C1C}">
                <a14:useLocalDpi xmlns:a14="http://schemas.microsoft.com/office/drawing/2010/main" val="0"/>
              </a:ext>
            </a:extLst>
          </a:blip>
          <a:srcRect l="1018"/>
          <a:stretch/>
        </p:blipFill>
        <p:spPr>
          <a:xfrm>
            <a:off x="2694214" y="-43407"/>
            <a:ext cx="6458090" cy="6858000"/>
          </a:xfrm>
          <a:prstGeom prst="rect">
            <a:avLst/>
          </a:prstGeom>
        </p:spPr>
      </p:pic>
      <p:sp>
        <p:nvSpPr>
          <p:cNvPr id="10" name="Titel 1"/>
          <p:cNvSpPr>
            <a:spLocks noGrp="1"/>
          </p:cNvSpPr>
          <p:nvPr>
            <p:ph type="title"/>
          </p:nvPr>
        </p:nvSpPr>
        <p:spPr>
          <a:xfrm>
            <a:off x="457200" y="274638"/>
            <a:ext cx="8229600" cy="1143000"/>
          </a:xfrm>
        </p:spPr>
        <p:txBody>
          <a:bodyPr>
            <a:normAutofit/>
          </a:bodyPr>
          <a:lstStyle/>
          <a:p>
            <a:r>
              <a:rPr lang="da-DK" sz="4800" dirty="0" smtClean="0"/>
              <a:t>Glas</a:t>
            </a:r>
            <a:endParaRPr lang="da-DK" sz="4800" dirty="0"/>
          </a:p>
        </p:txBody>
      </p:sp>
      <p:pic>
        <p:nvPicPr>
          <p:cNvPr id="11"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480687" y="4509120"/>
            <a:ext cx="6444465" cy="1431161"/>
          </a:xfrm>
          <a:prstGeom prst="rect">
            <a:avLst/>
          </a:prstGeom>
          <a:noFill/>
        </p:spPr>
        <p:txBody>
          <a:bodyPr wrap="square" rtlCol="0">
            <a:spAutoFit/>
          </a:bodyPr>
          <a:lstStyle/>
          <a:p>
            <a:pPr marL="285750" indent="-285750">
              <a:buFont typeface="Arial" panose="020B0604020202020204" pitchFamily="34" charset="0"/>
              <a:buChar char="•"/>
            </a:pPr>
            <a:r>
              <a:rPr lang="da-DK" sz="2400" dirty="0" smtClean="0"/>
              <a:t>Let stigende mængde til genanvendelse da planglas nu også genanvendes.</a:t>
            </a:r>
          </a:p>
          <a:p>
            <a:endParaRPr lang="da-DK" sz="2400" dirty="0" smtClean="0"/>
          </a:p>
          <a:p>
            <a:pPr marL="285750" indent="-285750">
              <a:buFont typeface="Arial" panose="020B0604020202020204" pitchFamily="34" charset="0"/>
              <a:buChar char="•"/>
            </a:pPr>
            <a:endParaRPr lang="da-DK" sz="1500" dirty="0"/>
          </a:p>
        </p:txBody>
      </p:sp>
      <p:graphicFrame>
        <p:nvGraphicFramePr>
          <p:cNvPr id="2" name="Tabel 1"/>
          <p:cNvGraphicFramePr>
            <a:graphicFrameLocks noGrp="1"/>
          </p:cNvGraphicFramePr>
          <p:nvPr>
            <p:extLst>
              <p:ext uri="{D42A27DB-BD31-4B8C-83A1-F6EECF244321}">
                <p14:modId xmlns:p14="http://schemas.microsoft.com/office/powerpoint/2010/main" val="3835330358"/>
              </p:ext>
            </p:extLst>
          </p:nvPr>
        </p:nvGraphicFramePr>
        <p:xfrm>
          <a:off x="1511911" y="1916832"/>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da-DK" dirty="0" smtClean="0"/>
                        <a:t>Tons pr. år</a:t>
                      </a:r>
                      <a:endParaRPr lang="da-DK" dirty="0"/>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r>
              <a:tr h="370840">
                <a:tc>
                  <a:txBody>
                    <a:bodyPr/>
                    <a:lstStyle/>
                    <a:p>
                      <a:pPr algn="ctr"/>
                      <a:r>
                        <a:rPr lang="da-DK" dirty="0" smtClean="0"/>
                        <a:t>2000</a:t>
                      </a:r>
                      <a:endParaRPr lang="da-DK" dirty="0"/>
                    </a:p>
                  </a:txBody>
                  <a:tcPr/>
                </a:tc>
                <a:tc>
                  <a:txBody>
                    <a:bodyPr/>
                    <a:lstStyle/>
                    <a:p>
                      <a:pPr algn="ctr"/>
                      <a:r>
                        <a:rPr lang="da-DK" dirty="0" smtClean="0"/>
                        <a:t>2010</a:t>
                      </a:r>
                      <a:endParaRPr lang="da-DK" dirty="0"/>
                    </a:p>
                  </a:txBody>
                  <a:tcPr/>
                </a:tc>
                <a:tc>
                  <a:txBody>
                    <a:bodyPr/>
                    <a:lstStyle/>
                    <a:p>
                      <a:pPr algn="ctr"/>
                      <a:r>
                        <a:rPr lang="da-DK" dirty="0" smtClean="0"/>
                        <a:t>2016</a:t>
                      </a:r>
                      <a:endParaRPr lang="da-DK" dirty="0"/>
                    </a:p>
                  </a:txBody>
                  <a:tcPr/>
                </a:tc>
                <a:tc>
                  <a:txBody>
                    <a:bodyPr/>
                    <a:lstStyle/>
                    <a:p>
                      <a:pPr algn="ctr"/>
                      <a:r>
                        <a:rPr lang="da-DK" dirty="0" smtClean="0"/>
                        <a:t>2022</a:t>
                      </a:r>
                      <a:endParaRPr lang="da-DK" dirty="0"/>
                    </a:p>
                  </a:txBody>
                  <a:tcPr/>
                </a:tc>
              </a:tr>
              <a:tr h="370840">
                <a:tc>
                  <a:txBody>
                    <a:bodyPr/>
                    <a:lstStyle/>
                    <a:p>
                      <a:pPr algn="ctr"/>
                      <a:r>
                        <a:rPr lang="da-DK" dirty="0" smtClean="0"/>
                        <a:t>671</a:t>
                      </a:r>
                      <a:endParaRPr lang="da-DK" dirty="0"/>
                    </a:p>
                  </a:txBody>
                  <a:tcPr/>
                </a:tc>
                <a:tc>
                  <a:txBody>
                    <a:bodyPr/>
                    <a:lstStyle/>
                    <a:p>
                      <a:pPr algn="ctr"/>
                      <a:r>
                        <a:rPr lang="da-DK" dirty="0" smtClean="0"/>
                        <a:t>875</a:t>
                      </a:r>
                      <a:endParaRPr lang="da-DK" dirty="0"/>
                    </a:p>
                  </a:txBody>
                  <a:tcPr/>
                </a:tc>
                <a:tc>
                  <a:txBody>
                    <a:bodyPr/>
                    <a:lstStyle/>
                    <a:p>
                      <a:pPr algn="ctr"/>
                      <a:r>
                        <a:rPr lang="da-DK" dirty="0" smtClean="0"/>
                        <a:t>981</a:t>
                      </a:r>
                      <a:endParaRPr lang="da-DK" dirty="0"/>
                    </a:p>
                  </a:txBody>
                  <a:tcPr/>
                </a:tc>
                <a:tc>
                  <a:txBody>
                    <a:bodyPr/>
                    <a:lstStyle/>
                    <a:p>
                      <a:pPr algn="ctr"/>
                      <a:r>
                        <a:rPr lang="da-DK" dirty="0" smtClean="0"/>
                        <a:t>1.000</a:t>
                      </a:r>
                      <a:endParaRPr lang="da-DK" dirty="0"/>
                    </a:p>
                  </a:txBody>
                  <a:tcPr/>
                </a:tc>
              </a:tr>
            </a:tbl>
          </a:graphicData>
        </a:graphic>
      </p:graphicFrame>
    </p:spTree>
    <p:extLst>
      <p:ext uri="{BB962C8B-B14F-4D97-AF65-F5344CB8AC3E}">
        <p14:creationId xmlns:p14="http://schemas.microsoft.com/office/powerpoint/2010/main" val="29974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9" name="Pladsholder til indhold 3"/>
          <p:cNvPicPr>
            <a:picLocks noChangeAspect="1"/>
          </p:cNvPicPr>
          <p:nvPr/>
        </p:nvPicPr>
        <p:blipFill rotWithShape="1">
          <a:blip r:embed="rId3" cstate="print">
            <a:extLst>
              <a:ext uri="{28A0092B-C50C-407E-A947-70E740481C1C}">
                <a14:useLocalDpi xmlns:a14="http://schemas.microsoft.com/office/drawing/2010/main" val="0"/>
              </a:ext>
            </a:extLst>
          </a:blip>
          <a:srcRect l="1018"/>
          <a:stretch/>
        </p:blipFill>
        <p:spPr>
          <a:xfrm>
            <a:off x="2694214" y="-43407"/>
            <a:ext cx="6458090" cy="6858000"/>
          </a:xfrm>
          <a:prstGeom prst="rect">
            <a:avLst/>
          </a:prstGeom>
        </p:spPr>
      </p:pic>
      <p:sp>
        <p:nvSpPr>
          <p:cNvPr id="10" name="Titel 1"/>
          <p:cNvSpPr>
            <a:spLocks noGrp="1"/>
          </p:cNvSpPr>
          <p:nvPr>
            <p:ph type="title"/>
          </p:nvPr>
        </p:nvSpPr>
        <p:spPr>
          <a:xfrm>
            <a:off x="457200" y="274638"/>
            <a:ext cx="8229600" cy="1143000"/>
          </a:xfrm>
        </p:spPr>
        <p:txBody>
          <a:bodyPr>
            <a:normAutofit/>
          </a:bodyPr>
          <a:lstStyle/>
          <a:p>
            <a:r>
              <a:rPr lang="da-DK" sz="4800" dirty="0" smtClean="0"/>
              <a:t>Dagrenovation</a:t>
            </a:r>
            <a:endParaRPr lang="da-DK" sz="4800" dirty="0"/>
          </a:p>
        </p:txBody>
      </p:sp>
      <p:pic>
        <p:nvPicPr>
          <p:cNvPr id="11"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480687" y="4509120"/>
            <a:ext cx="6444465" cy="2539157"/>
          </a:xfrm>
          <a:prstGeom prst="rect">
            <a:avLst/>
          </a:prstGeom>
          <a:noFill/>
        </p:spPr>
        <p:txBody>
          <a:bodyPr wrap="square" rtlCol="0">
            <a:spAutoFit/>
          </a:bodyPr>
          <a:lstStyle/>
          <a:p>
            <a:pPr marL="285750" indent="-285750">
              <a:buFont typeface="Arial" panose="020B0604020202020204" pitchFamily="34" charset="0"/>
              <a:buChar char="•"/>
            </a:pPr>
            <a:r>
              <a:rPr lang="da-DK" sz="2400" dirty="0" smtClean="0"/>
              <a:t>Fra 2019 vil madaffald blive udsorteret i en særskilt fraktion og genanvendt til produktion af biogas.</a:t>
            </a:r>
          </a:p>
          <a:p>
            <a:pPr marL="285750" indent="-285750">
              <a:buFont typeface="Arial" panose="020B0604020202020204" pitchFamily="34" charset="0"/>
              <a:buChar char="•"/>
            </a:pPr>
            <a:r>
              <a:rPr lang="da-DK" sz="2400" dirty="0" smtClean="0"/>
              <a:t>Erfaringer har vist at vi kan få en meget ren fraktion og forvente 3.000 tons pr. år.</a:t>
            </a:r>
          </a:p>
          <a:p>
            <a:endParaRPr lang="da-DK" sz="2400" dirty="0" smtClean="0"/>
          </a:p>
          <a:p>
            <a:pPr marL="285750" indent="-285750">
              <a:buFont typeface="Arial" panose="020B0604020202020204" pitchFamily="34" charset="0"/>
              <a:buChar char="•"/>
            </a:pPr>
            <a:endParaRPr lang="da-DK" sz="1500" dirty="0"/>
          </a:p>
        </p:txBody>
      </p:sp>
      <p:graphicFrame>
        <p:nvGraphicFramePr>
          <p:cNvPr id="2" name="Tabel 1"/>
          <p:cNvGraphicFramePr>
            <a:graphicFrameLocks noGrp="1"/>
          </p:cNvGraphicFramePr>
          <p:nvPr>
            <p:extLst>
              <p:ext uri="{D42A27DB-BD31-4B8C-83A1-F6EECF244321}">
                <p14:modId xmlns:p14="http://schemas.microsoft.com/office/powerpoint/2010/main" val="904157947"/>
              </p:ext>
            </p:extLst>
          </p:nvPr>
        </p:nvGraphicFramePr>
        <p:xfrm>
          <a:off x="1511911" y="1916832"/>
          <a:ext cx="6075998" cy="1483360"/>
        </p:xfrm>
        <a:graphic>
          <a:graphicData uri="http://schemas.openxmlformats.org/drawingml/2006/table">
            <a:tbl>
              <a:tblPr firstRow="1" bandRow="1">
                <a:tableStyleId>{5C22544A-7EE6-4342-B048-85BDC9FD1C3A}</a:tableStyleId>
              </a:tblPr>
              <a:tblGrid>
                <a:gridCol w="1662430"/>
                <a:gridCol w="755968"/>
                <a:gridCol w="1219200"/>
                <a:gridCol w="1219200"/>
                <a:gridCol w="1219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dirty="0" smtClean="0"/>
                        <a:t>Tons pr. år</a:t>
                      </a:r>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r>
              <a:tr h="370840">
                <a:tc>
                  <a:txBody>
                    <a:bodyPr/>
                    <a:lstStyle/>
                    <a:p>
                      <a:pPr algn="ctr"/>
                      <a:endParaRPr lang="da-DK" dirty="0"/>
                    </a:p>
                  </a:txBody>
                  <a:tcPr/>
                </a:tc>
                <a:tc>
                  <a:txBody>
                    <a:bodyPr/>
                    <a:lstStyle/>
                    <a:p>
                      <a:pPr algn="ctr"/>
                      <a:r>
                        <a:rPr lang="da-DK" dirty="0" smtClean="0"/>
                        <a:t>2000</a:t>
                      </a:r>
                      <a:endParaRPr lang="da-DK" dirty="0"/>
                    </a:p>
                  </a:txBody>
                  <a:tcPr/>
                </a:tc>
                <a:tc>
                  <a:txBody>
                    <a:bodyPr/>
                    <a:lstStyle/>
                    <a:p>
                      <a:pPr algn="ctr"/>
                      <a:r>
                        <a:rPr lang="da-DK" dirty="0" smtClean="0"/>
                        <a:t>2010</a:t>
                      </a:r>
                      <a:endParaRPr lang="da-DK" dirty="0"/>
                    </a:p>
                  </a:txBody>
                  <a:tcPr/>
                </a:tc>
                <a:tc>
                  <a:txBody>
                    <a:bodyPr/>
                    <a:lstStyle/>
                    <a:p>
                      <a:pPr algn="ctr"/>
                      <a:r>
                        <a:rPr lang="da-DK" dirty="0" smtClean="0"/>
                        <a:t>2016</a:t>
                      </a:r>
                      <a:endParaRPr lang="da-DK" dirty="0"/>
                    </a:p>
                  </a:txBody>
                  <a:tcPr/>
                </a:tc>
                <a:tc>
                  <a:txBody>
                    <a:bodyPr/>
                    <a:lstStyle/>
                    <a:p>
                      <a:pPr algn="ctr"/>
                      <a:r>
                        <a:rPr lang="da-DK" dirty="0" smtClean="0"/>
                        <a:t>2022</a:t>
                      </a:r>
                      <a:endParaRPr lang="da-DK" dirty="0"/>
                    </a:p>
                  </a:txBody>
                  <a:tcPr/>
                </a:tc>
              </a:tr>
              <a:tr h="370840">
                <a:tc>
                  <a:txBody>
                    <a:bodyPr/>
                    <a:lstStyle/>
                    <a:p>
                      <a:pPr algn="ctr"/>
                      <a:r>
                        <a:rPr lang="da-DK" dirty="0" smtClean="0"/>
                        <a:t>Til forbrænding</a:t>
                      </a:r>
                      <a:endParaRPr lang="da-DK" dirty="0"/>
                    </a:p>
                  </a:txBody>
                  <a:tcPr/>
                </a:tc>
                <a:tc>
                  <a:txBody>
                    <a:bodyPr/>
                    <a:lstStyle/>
                    <a:p>
                      <a:pPr algn="ctr"/>
                      <a:r>
                        <a:rPr lang="da-DK" dirty="0" smtClean="0"/>
                        <a:t>8.668</a:t>
                      </a:r>
                      <a:endParaRPr lang="da-DK" dirty="0"/>
                    </a:p>
                  </a:txBody>
                  <a:tcPr/>
                </a:tc>
                <a:tc>
                  <a:txBody>
                    <a:bodyPr/>
                    <a:lstStyle/>
                    <a:p>
                      <a:pPr algn="ctr"/>
                      <a:r>
                        <a:rPr lang="da-DK" dirty="0" smtClean="0"/>
                        <a:t>8.917</a:t>
                      </a:r>
                      <a:endParaRPr lang="da-DK" dirty="0"/>
                    </a:p>
                  </a:txBody>
                  <a:tcPr/>
                </a:tc>
                <a:tc>
                  <a:txBody>
                    <a:bodyPr/>
                    <a:lstStyle/>
                    <a:p>
                      <a:pPr algn="ctr"/>
                      <a:r>
                        <a:rPr lang="da-DK" dirty="0" smtClean="0"/>
                        <a:t>8.773</a:t>
                      </a:r>
                      <a:endParaRPr lang="da-DK" dirty="0"/>
                    </a:p>
                  </a:txBody>
                  <a:tcPr/>
                </a:tc>
                <a:tc>
                  <a:txBody>
                    <a:bodyPr/>
                    <a:lstStyle/>
                    <a:p>
                      <a:pPr algn="ctr"/>
                      <a:r>
                        <a:rPr lang="da-DK" dirty="0" smtClean="0"/>
                        <a:t>5.800</a:t>
                      </a:r>
                      <a:endParaRPr lang="da-DK" dirty="0"/>
                    </a:p>
                  </a:txBody>
                  <a:tcPr/>
                </a:tc>
              </a:tr>
              <a:tr h="370840">
                <a:tc>
                  <a:txBody>
                    <a:bodyPr/>
                    <a:lstStyle/>
                    <a:p>
                      <a:pPr algn="ctr"/>
                      <a:r>
                        <a:rPr lang="da-DK" dirty="0" smtClean="0"/>
                        <a:t>KOD</a:t>
                      </a:r>
                      <a:endParaRPr lang="da-DK" dirty="0"/>
                    </a:p>
                  </a:txBody>
                  <a:tcPr/>
                </a:tc>
                <a:tc>
                  <a:txBody>
                    <a:bodyPr/>
                    <a:lstStyle/>
                    <a:p>
                      <a:pPr algn="ctr"/>
                      <a:r>
                        <a:rPr lang="da-DK" dirty="0" smtClean="0"/>
                        <a:t>0</a:t>
                      </a:r>
                      <a:endParaRPr lang="da-DK" dirty="0"/>
                    </a:p>
                  </a:txBody>
                  <a:tcPr/>
                </a:tc>
                <a:tc>
                  <a:txBody>
                    <a:bodyPr/>
                    <a:lstStyle/>
                    <a:p>
                      <a:pPr algn="ctr"/>
                      <a:r>
                        <a:rPr lang="da-DK" dirty="0" smtClean="0"/>
                        <a:t>0</a:t>
                      </a:r>
                      <a:endParaRPr lang="da-DK" dirty="0"/>
                    </a:p>
                  </a:txBody>
                  <a:tcPr/>
                </a:tc>
                <a:tc>
                  <a:txBody>
                    <a:bodyPr/>
                    <a:lstStyle/>
                    <a:p>
                      <a:pPr algn="ctr"/>
                      <a:r>
                        <a:rPr lang="da-DK" dirty="0" smtClean="0"/>
                        <a:t>0</a:t>
                      </a:r>
                      <a:endParaRPr lang="da-DK" dirty="0"/>
                    </a:p>
                  </a:txBody>
                  <a:tcPr/>
                </a:tc>
                <a:tc>
                  <a:txBody>
                    <a:bodyPr/>
                    <a:lstStyle/>
                    <a:p>
                      <a:pPr algn="ctr"/>
                      <a:r>
                        <a:rPr lang="da-DK" dirty="0" smtClean="0"/>
                        <a:t>3.000</a:t>
                      </a:r>
                      <a:endParaRPr lang="da-DK" dirty="0"/>
                    </a:p>
                  </a:txBody>
                  <a:tcPr/>
                </a:tc>
              </a:tr>
            </a:tbl>
          </a:graphicData>
        </a:graphic>
      </p:graphicFrame>
    </p:spTree>
    <p:extLst>
      <p:ext uri="{BB962C8B-B14F-4D97-AF65-F5344CB8AC3E}">
        <p14:creationId xmlns:p14="http://schemas.microsoft.com/office/powerpoint/2010/main" val="29974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9" name="Pladsholder til indhold 3"/>
          <p:cNvPicPr>
            <a:picLocks noChangeAspect="1"/>
          </p:cNvPicPr>
          <p:nvPr/>
        </p:nvPicPr>
        <p:blipFill rotWithShape="1">
          <a:blip r:embed="rId3" cstate="print">
            <a:extLst>
              <a:ext uri="{28A0092B-C50C-407E-A947-70E740481C1C}">
                <a14:useLocalDpi xmlns:a14="http://schemas.microsoft.com/office/drawing/2010/main" val="0"/>
              </a:ext>
            </a:extLst>
          </a:blip>
          <a:srcRect l="1018"/>
          <a:stretch/>
        </p:blipFill>
        <p:spPr>
          <a:xfrm>
            <a:off x="2694214" y="-43407"/>
            <a:ext cx="6458090" cy="6858000"/>
          </a:xfrm>
          <a:prstGeom prst="rect">
            <a:avLst/>
          </a:prstGeom>
        </p:spPr>
      </p:pic>
      <p:sp>
        <p:nvSpPr>
          <p:cNvPr id="10" name="Titel 1"/>
          <p:cNvSpPr>
            <a:spLocks noGrp="1"/>
          </p:cNvSpPr>
          <p:nvPr>
            <p:ph type="title"/>
          </p:nvPr>
        </p:nvSpPr>
        <p:spPr>
          <a:xfrm>
            <a:off x="457200" y="274638"/>
            <a:ext cx="8229600" cy="1143000"/>
          </a:xfrm>
        </p:spPr>
        <p:txBody>
          <a:bodyPr>
            <a:normAutofit/>
          </a:bodyPr>
          <a:lstStyle/>
          <a:p>
            <a:r>
              <a:rPr lang="da-DK" sz="4800" dirty="0" smtClean="0"/>
              <a:t>Brændbart</a:t>
            </a:r>
            <a:endParaRPr lang="da-DK" sz="4800" dirty="0"/>
          </a:p>
        </p:txBody>
      </p:sp>
      <p:pic>
        <p:nvPicPr>
          <p:cNvPr id="11"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480687" y="4509120"/>
            <a:ext cx="6444465" cy="1800493"/>
          </a:xfrm>
          <a:prstGeom prst="rect">
            <a:avLst/>
          </a:prstGeom>
          <a:noFill/>
        </p:spPr>
        <p:txBody>
          <a:bodyPr wrap="square" rtlCol="0">
            <a:spAutoFit/>
          </a:bodyPr>
          <a:lstStyle/>
          <a:p>
            <a:pPr marL="285750" indent="-285750">
              <a:buFont typeface="Arial" panose="020B0604020202020204" pitchFamily="34" charset="0"/>
              <a:buChar char="•"/>
            </a:pPr>
            <a:r>
              <a:rPr lang="da-DK" sz="2400" dirty="0" smtClean="0"/>
              <a:t>Mængden af brændbart er faldende da der dels udsorteres mere på containerpladserne dels bliver borgerne bedre til at sortere.</a:t>
            </a:r>
          </a:p>
          <a:p>
            <a:endParaRPr lang="da-DK" sz="2400" dirty="0" smtClean="0"/>
          </a:p>
          <a:p>
            <a:pPr marL="285750" indent="-285750">
              <a:buFont typeface="Arial" panose="020B0604020202020204" pitchFamily="34" charset="0"/>
              <a:buChar char="•"/>
            </a:pPr>
            <a:endParaRPr lang="da-DK" sz="1500" dirty="0"/>
          </a:p>
        </p:txBody>
      </p:sp>
      <p:graphicFrame>
        <p:nvGraphicFramePr>
          <p:cNvPr id="2" name="Tabel 1"/>
          <p:cNvGraphicFramePr>
            <a:graphicFrameLocks noGrp="1"/>
          </p:cNvGraphicFramePr>
          <p:nvPr>
            <p:extLst>
              <p:ext uri="{D42A27DB-BD31-4B8C-83A1-F6EECF244321}">
                <p14:modId xmlns:p14="http://schemas.microsoft.com/office/powerpoint/2010/main" val="1647714134"/>
              </p:ext>
            </p:extLst>
          </p:nvPr>
        </p:nvGraphicFramePr>
        <p:xfrm>
          <a:off x="1511911" y="1916832"/>
          <a:ext cx="6096000" cy="11125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da-DK" dirty="0" smtClean="0"/>
                        <a:t>Tons pr. år</a:t>
                      </a:r>
                      <a:endParaRPr lang="da-DK" dirty="0"/>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r>
              <a:tr h="370840">
                <a:tc>
                  <a:txBody>
                    <a:bodyPr/>
                    <a:lstStyle/>
                    <a:p>
                      <a:pPr algn="ctr"/>
                      <a:r>
                        <a:rPr lang="da-DK" dirty="0" smtClean="0"/>
                        <a:t>2000</a:t>
                      </a:r>
                      <a:endParaRPr lang="da-DK" dirty="0"/>
                    </a:p>
                  </a:txBody>
                  <a:tcPr/>
                </a:tc>
                <a:tc>
                  <a:txBody>
                    <a:bodyPr/>
                    <a:lstStyle/>
                    <a:p>
                      <a:pPr algn="ctr"/>
                      <a:r>
                        <a:rPr lang="da-DK" dirty="0" smtClean="0"/>
                        <a:t>2010</a:t>
                      </a:r>
                      <a:endParaRPr lang="da-DK" dirty="0"/>
                    </a:p>
                  </a:txBody>
                  <a:tcPr/>
                </a:tc>
                <a:tc>
                  <a:txBody>
                    <a:bodyPr/>
                    <a:lstStyle/>
                    <a:p>
                      <a:pPr algn="ctr"/>
                      <a:r>
                        <a:rPr lang="da-DK" dirty="0" smtClean="0"/>
                        <a:t>2016</a:t>
                      </a:r>
                      <a:endParaRPr lang="da-DK" dirty="0"/>
                    </a:p>
                  </a:txBody>
                  <a:tcPr/>
                </a:tc>
                <a:tc>
                  <a:txBody>
                    <a:bodyPr/>
                    <a:lstStyle/>
                    <a:p>
                      <a:pPr algn="ctr"/>
                      <a:r>
                        <a:rPr lang="da-DK" dirty="0" smtClean="0"/>
                        <a:t>2022</a:t>
                      </a:r>
                      <a:endParaRPr lang="da-DK" dirty="0"/>
                    </a:p>
                  </a:txBody>
                  <a:tcPr/>
                </a:tc>
              </a:tr>
              <a:tr h="370840">
                <a:tc>
                  <a:txBody>
                    <a:bodyPr/>
                    <a:lstStyle/>
                    <a:p>
                      <a:pPr algn="ctr"/>
                      <a:r>
                        <a:rPr lang="da-DK" dirty="0" smtClean="0"/>
                        <a:t>5.051</a:t>
                      </a:r>
                      <a:endParaRPr lang="da-DK" dirty="0"/>
                    </a:p>
                  </a:txBody>
                  <a:tcPr/>
                </a:tc>
                <a:tc>
                  <a:txBody>
                    <a:bodyPr/>
                    <a:lstStyle/>
                    <a:p>
                      <a:pPr algn="ctr"/>
                      <a:r>
                        <a:rPr lang="da-DK" dirty="0" smtClean="0"/>
                        <a:t>4.708</a:t>
                      </a:r>
                      <a:endParaRPr lang="da-DK" dirty="0"/>
                    </a:p>
                  </a:txBody>
                  <a:tcPr/>
                </a:tc>
                <a:tc>
                  <a:txBody>
                    <a:bodyPr/>
                    <a:lstStyle/>
                    <a:p>
                      <a:pPr algn="ctr"/>
                      <a:r>
                        <a:rPr lang="da-DK" dirty="0" smtClean="0"/>
                        <a:t>4.137</a:t>
                      </a:r>
                      <a:endParaRPr lang="da-DK" dirty="0"/>
                    </a:p>
                  </a:txBody>
                  <a:tcPr/>
                </a:tc>
                <a:tc>
                  <a:txBody>
                    <a:bodyPr/>
                    <a:lstStyle/>
                    <a:p>
                      <a:pPr algn="ctr"/>
                      <a:r>
                        <a:rPr lang="da-DK" dirty="0" smtClean="0"/>
                        <a:t>3.800</a:t>
                      </a:r>
                      <a:endParaRPr lang="da-DK" dirty="0"/>
                    </a:p>
                  </a:txBody>
                  <a:tcPr/>
                </a:tc>
              </a:tr>
            </a:tbl>
          </a:graphicData>
        </a:graphic>
      </p:graphicFrame>
    </p:spTree>
    <p:extLst>
      <p:ext uri="{BB962C8B-B14F-4D97-AF65-F5344CB8AC3E}">
        <p14:creationId xmlns:p14="http://schemas.microsoft.com/office/powerpoint/2010/main" val="29974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pic>
        <p:nvPicPr>
          <p:cNvPr id="9" name="Pladsholder til indhold 3"/>
          <p:cNvPicPr>
            <a:picLocks noChangeAspect="1"/>
          </p:cNvPicPr>
          <p:nvPr/>
        </p:nvPicPr>
        <p:blipFill rotWithShape="1">
          <a:blip r:embed="rId3" cstate="print">
            <a:extLst>
              <a:ext uri="{28A0092B-C50C-407E-A947-70E740481C1C}">
                <a14:useLocalDpi xmlns:a14="http://schemas.microsoft.com/office/drawing/2010/main" val="0"/>
              </a:ext>
            </a:extLst>
          </a:blip>
          <a:srcRect l="1018"/>
          <a:stretch/>
        </p:blipFill>
        <p:spPr>
          <a:xfrm>
            <a:off x="2694214" y="-43407"/>
            <a:ext cx="6458090" cy="6858000"/>
          </a:xfrm>
          <a:prstGeom prst="rect">
            <a:avLst/>
          </a:prstGeom>
        </p:spPr>
      </p:pic>
      <p:sp>
        <p:nvSpPr>
          <p:cNvPr id="10" name="Titel 1"/>
          <p:cNvSpPr>
            <a:spLocks noGrp="1"/>
          </p:cNvSpPr>
          <p:nvPr>
            <p:ph type="title"/>
          </p:nvPr>
        </p:nvSpPr>
        <p:spPr>
          <a:xfrm>
            <a:off x="457200" y="274638"/>
            <a:ext cx="8229600" cy="1143000"/>
          </a:xfrm>
        </p:spPr>
        <p:txBody>
          <a:bodyPr>
            <a:normAutofit/>
          </a:bodyPr>
          <a:lstStyle/>
          <a:p>
            <a:r>
              <a:rPr lang="da-DK" sz="4800" dirty="0" smtClean="0"/>
              <a:t>Totaler</a:t>
            </a:r>
            <a:endParaRPr lang="da-DK" sz="4800" dirty="0"/>
          </a:p>
        </p:txBody>
      </p:sp>
      <p:pic>
        <p:nvPicPr>
          <p:cNvPr id="11" name="Picture 2" descr="Z:\040-Miljøafdeling\Steffen Gerdes\bofa-filer\skraldespan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2" y="298625"/>
            <a:ext cx="1294469" cy="1258168"/>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480687" y="4509120"/>
            <a:ext cx="6444465" cy="1431161"/>
          </a:xfrm>
          <a:prstGeom prst="rect">
            <a:avLst/>
          </a:prstGeom>
          <a:noFill/>
        </p:spPr>
        <p:txBody>
          <a:bodyPr wrap="square" rtlCol="0">
            <a:spAutoFit/>
          </a:bodyPr>
          <a:lstStyle/>
          <a:p>
            <a:pPr marL="285750" indent="-285750">
              <a:buFont typeface="Arial" panose="020B0604020202020204" pitchFamily="34" charset="0"/>
              <a:buChar char="•"/>
            </a:pPr>
            <a:r>
              <a:rPr lang="da-DK" sz="2400" dirty="0" smtClean="0"/>
              <a:t>Den store stigning i genanvendelsen skyldes primært udsortering af madaffald fra 2019.</a:t>
            </a:r>
          </a:p>
          <a:p>
            <a:endParaRPr lang="da-DK" sz="2400" dirty="0" smtClean="0"/>
          </a:p>
          <a:p>
            <a:pPr marL="285750" indent="-285750">
              <a:buFont typeface="Arial" panose="020B0604020202020204" pitchFamily="34" charset="0"/>
              <a:buChar char="•"/>
            </a:pPr>
            <a:endParaRPr lang="da-DK" sz="1500" dirty="0"/>
          </a:p>
        </p:txBody>
      </p:sp>
      <p:graphicFrame>
        <p:nvGraphicFramePr>
          <p:cNvPr id="2" name="Tabel 1"/>
          <p:cNvGraphicFramePr>
            <a:graphicFrameLocks noGrp="1"/>
          </p:cNvGraphicFramePr>
          <p:nvPr>
            <p:extLst>
              <p:ext uri="{D42A27DB-BD31-4B8C-83A1-F6EECF244321}">
                <p14:modId xmlns:p14="http://schemas.microsoft.com/office/powerpoint/2010/main" val="309397306"/>
              </p:ext>
            </p:extLst>
          </p:nvPr>
        </p:nvGraphicFramePr>
        <p:xfrm>
          <a:off x="1511911" y="1916832"/>
          <a:ext cx="7356221" cy="1854200"/>
        </p:xfrm>
        <a:graphic>
          <a:graphicData uri="http://schemas.openxmlformats.org/drawingml/2006/table">
            <a:tbl>
              <a:tblPr firstRow="1" bandRow="1">
                <a:tableStyleId>{5C22544A-7EE6-4342-B048-85BDC9FD1C3A}</a:tableStyleId>
              </a:tblPr>
              <a:tblGrid>
                <a:gridCol w="2479421"/>
                <a:gridCol w="1219200"/>
                <a:gridCol w="1219200"/>
                <a:gridCol w="1219200"/>
                <a:gridCol w="12192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dirty="0" smtClean="0"/>
                        <a:t>Tons pr. år</a:t>
                      </a:r>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c>
                  <a:txBody>
                    <a:bodyPr/>
                    <a:lstStyle/>
                    <a:p>
                      <a:pPr algn="ctr"/>
                      <a:endParaRPr lang="da-DK" dirty="0"/>
                    </a:p>
                  </a:txBody>
                  <a:tcPr/>
                </a:tc>
              </a:tr>
              <a:tr h="370840">
                <a:tc>
                  <a:txBody>
                    <a:bodyPr/>
                    <a:lstStyle/>
                    <a:p>
                      <a:pPr algn="ctr"/>
                      <a:endParaRPr lang="da-DK" dirty="0"/>
                    </a:p>
                  </a:txBody>
                  <a:tcPr/>
                </a:tc>
                <a:tc>
                  <a:txBody>
                    <a:bodyPr/>
                    <a:lstStyle/>
                    <a:p>
                      <a:pPr algn="ctr"/>
                      <a:r>
                        <a:rPr lang="da-DK" dirty="0" smtClean="0"/>
                        <a:t>2000</a:t>
                      </a:r>
                      <a:endParaRPr lang="da-DK" dirty="0"/>
                    </a:p>
                  </a:txBody>
                  <a:tcPr/>
                </a:tc>
                <a:tc>
                  <a:txBody>
                    <a:bodyPr/>
                    <a:lstStyle/>
                    <a:p>
                      <a:pPr algn="ctr"/>
                      <a:r>
                        <a:rPr lang="da-DK" dirty="0" smtClean="0"/>
                        <a:t>2010</a:t>
                      </a:r>
                      <a:endParaRPr lang="da-DK" dirty="0"/>
                    </a:p>
                  </a:txBody>
                  <a:tcPr/>
                </a:tc>
                <a:tc>
                  <a:txBody>
                    <a:bodyPr/>
                    <a:lstStyle/>
                    <a:p>
                      <a:pPr algn="ctr"/>
                      <a:r>
                        <a:rPr lang="da-DK" dirty="0" smtClean="0"/>
                        <a:t>2016</a:t>
                      </a:r>
                      <a:endParaRPr lang="da-DK" dirty="0"/>
                    </a:p>
                  </a:txBody>
                  <a:tcPr/>
                </a:tc>
                <a:tc>
                  <a:txBody>
                    <a:bodyPr/>
                    <a:lstStyle/>
                    <a:p>
                      <a:pPr algn="ctr"/>
                      <a:r>
                        <a:rPr lang="da-DK" dirty="0" smtClean="0"/>
                        <a:t>2022</a:t>
                      </a:r>
                      <a:endParaRPr lang="da-DK" dirty="0"/>
                    </a:p>
                  </a:txBody>
                  <a:tcPr/>
                </a:tc>
              </a:tr>
              <a:tr h="370840">
                <a:tc>
                  <a:txBody>
                    <a:bodyPr/>
                    <a:lstStyle/>
                    <a:p>
                      <a:pPr algn="ctr"/>
                      <a:r>
                        <a:rPr lang="da-DK" dirty="0" smtClean="0"/>
                        <a:t>Affald fra husholdninger</a:t>
                      </a:r>
                      <a:endParaRPr lang="da-DK" dirty="0"/>
                    </a:p>
                  </a:txBody>
                  <a:tcPr/>
                </a:tc>
                <a:tc>
                  <a:txBody>
                    <a:bodyPr/>
                    <a:lstStyle/>
                    <a:p>
                      <a:pPr algn="ctr"/>
                      <a:r>
                        <a:rPr lang="da-DK" dirty="0" smtClean="0"/>
                        <a:t>15.864</a:t>
                      </a:r>
                      <a:endParaRPr lang="da-DK" dirty="0"/>
                    </a:p>
                  </a:txBody>
                  <a:tcPr/>
                </a:tc>
                <a:tc>
                  <a:txBody>
                    <a:bodyPr/>
                    <a:lstStyle/>
                    <a:p>
                      <a:pPr algn="ctr"/>
                      <a:r>
                        <a:rPr lang="da-DK" dirty="0" smtClean="0"/>
                        <a:t>19.592</a:t>
                      </a:r>
                      <a:endParaRPr lang="da-DK" dirty="0"/>
                    </a:p>
                  </a:txBody>
                  <a:tcPr/>
                </a:tc>
                <a:tc>
                  <a:txBody>
                    <a:bodyPr/>
                    <a:lstStyle/>
                    <a:p>
                      <a:pPr algn="ctr"/>
                      <a:r>
                        <a:rPr lang="da-DK" dirty="0" smtClean="0"/>
                        <a:t>19.618</a:t>
                      </a:r>
                      <a:endParaRPr lang="da-DK" dirty="0"/>
                    </a:p>
                  </a:txBody>
                  <a:tcPr/>
                </a:tc>
                <a:tc>
                  <a:txBody>
                    <a:bodyPr/>
                    <a:lstStyle/>
                    <a:p>
                      <a:pPr algn="ctr"/>
                      <a:r>
                        <a:rPr lang="da-DK" dirty="0" smtClean="0"/>
                        <a:t>19.101</a:t>
                      </a:r>
                      <a:endParaRPr lang="da-DK" dirty="0"/>
                    </a:p>
                  </a:txBody>
                  <a:tcPr/>
                </a:tc>
              </a:tr>
              <a:tr h="370840">
                <a:tc>
                  <a:txBody>
                    <a:bodyPr/>
                    <a:lstStyle/>
                    <a:p>
                      <a:pPr algn="ctr"/>
                      <a:r>
                        <a:rPr lang="da-DK" dirty="0" smtClean="0"/>
                        <a:t>Til genanvendelse</a:t>
                      </a:r>
                      <a:endParaRPr lang="da-DK" dirty="0"/>
                    </a:p>
                  </a:txBody>
                  <a:tcPr/>
                </a:tc>
                <a:tc>
                  <a:txBody>
                    <a:bodyPr/>
                    <a:lstStyle/>
                    <a:p>
                      <a:pPr algn="ctr"/>
                      <a:r>
                        <a:rPr lang="da-DK" dirty="0" smtClean="0"/>
                        <a:t>2.145</a:t>
                      </a:r>
                      <a:endParaRPr lang="da-DK" dirty="0"/>
                    </a:p>
                  </a:txBody>
                  <a:tcPr/>
                </a:tc>
                <a:tc>
                  <a:txBody>
                    <a:bodyPr/>
                    <a:lstStyle/>
                    <a:p>
                      <a:pPr algn="ctr"/>
                      <a:r>
                        <a:rPr lang="da-DK" dirty="0" smtClean="0"/>
                        <a:t>5.968</a:t>
                      </a:r>
                      <a:endParaRPr lang="da-DK" dirty="0"/>
                    </a:p>
                  </a:txBody>
                  <a:tcPr/>
                </a:tc>
                <a:tc>
                  <a:txBody>
                    <a:bodyPr/>
                    <a:lstStyle/>
                    <a:p>
                      <a:pPr algn="ctr"/>
                      <a:r>
                        <a:rPr lang="da-DK" dirty="0" smtClean="0"/>
                        <a:t>6.708</a:t>
                      </a:r>
                      <a:endParaRPr lang="da-DK" dirty="0"/>
                    </a:p>
                  </a:txBody>
                  <a:tcPr/>
                </a:tc>
                <a:tc>
                  <a:txBody>
                    <a:bodyPr/>
                    <a:lstStyle/>
                    <a:p>
                      <a:pPr algn="ctr"/>
                      <a:r>
                        <a:rPr lang="da-DK" dirty="0" smtClean="0"/>
                        <a:t>10.301</a:t>
                      </a:r>
                      <a:endParaRPr lang="da-DK" dirty="0"/>
                    </a:p>
                  </a:txBody>
                  <a:tcPr/>
                </a:tc>
              </a:tr>
              <a:tr h="370840">
                <a:tc>
                  <a:txBody>
                    <a:bodyPr/>
                    <a:lstStyle/>
                    <a:p>
                      <a:pPr algn="ctr"/>
                      <a:r>
                        <a:rPr lang="da-DK" dirty="0" smtClean="0"/>
                        <a:t>Til genanvendelse i %</a:t>
                      </a:r>
                      <a:endParaRPr lang="da-DK" dirty="0"/>
                    </a:p>
                  </a:txBody>
                  <a:tcPr/>
                </a:tc>
                <a:tc>
                  <a:txBody>
                    <a:bodyPr/>
                    <a:lstStyle/>
                    <a:p>
                      <a:pPr algn="ctr"/>
                      <a:r>
                        <a:rPr lang="da-DK" dirty="0" smtClean="0"/>
                        <a:t>14</a:t>
                      </a:r>
                      <a:endParaRPr lang="da-DK" dirty="0"/>
                    </a:p>
                  </a:txBody>
                  <a:tcPr/>
                </a:tc>
                <a:tc>
                  <a:txBody>
                    <a:bodyPr/>
                    <a:lstStyle/>
                    <a:p>
                      <a:pPr algn="ctr"/>
                      <a:r>
                        <a:rPr lang="da-DK" dirty="0" smtClean="0"/>
                        <a:t>30</a:t>
                      </a:r>
                      <a:endParaRPr lang="da-DK" dirty="0"/>
                    </a:p>
                  </a:txBody>
                  <a:tcPr/>
                </a:tc>
                <a:tc>
                  <a:txBody>
                    <a:bodyPr/>
                    <a:lstStyle/>
                    <a:p>
                      <a:pPr algn="ctr"/>
                      <a:r>
                        <a:rPr lang="da-DK" dirty="0" smtClean="0"/>
                        <a:t>34</a:t>
                      </a:r>
                      <a:endParaRPr lang="da-DK" dirty="0"/>
                    </a:p>
                  </a:txBody>
                  <a:tcPr/>
                </a:tc>
                <a:tc>
                  <a:txBody>
                    <a:bodyPr/>
                    <a:lstStyle/>
                    <a:p>
                      <a:pPr algn="ctr"/>
                      <a:r>
                        <a:rPr lang="da-DK" dirty="0" smtClean="0"/>
                        <a:t>54</a:t>
                      </a:r>
                      <a:endParaRPr lang="da-DK" dirty="0"/>
                    </a:p>
                  </a:txBody>
                  <a:tcPr/>
                </a:tc>
              </a:tr>
            </a:tbl>
          </a:graphicData>
        </a:graphic>
      </p:graphicFrame>
    </p:spTree>
    <p:extLst>
      <p:ext uri="{BB962C8B-B14F-4D97-AF65-F5344CB8AC3E}">
        <p14:creationId xmlns:p14="http://schemas.microsoft.com/office/powerpoint/2010/main" val="29974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B31266A18084A468603713E7D20B867" ma:contentTypeVersion="1" ma:contentTypeDescription="Opret et nyt dokument." ma:contentTypeScope="" ma:versionID="5c7fc489d021106675a7f25883cf2dbb">
  <xsd:schema xmlns:xsd="http://www.w3.org/2001/XMLSchema" xmlns:xs="http://www.w3.org/2001/XMLSchema" xmlns:p="http://schemas.microsoft.com/office/2006/metadata/properties" xmlns:ns1="http://schemas.microsoft.com/sharepoint/v3" targetNamespace="http://schemas.microsoft.com/office/2006/metadata/properties" ma:root="true" ma:fieldsID="3371cd1544c5240e76d148180cf6f37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xsd:simpleType>
        <xsd:restriction base="dms:Unknown"/>
      </xsd:simpleType>
    </xsd:element>
    <xsd:element name="PublishingExpirationDate" ma:index="9"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354BCEB-44C0-4721-8BFB-C998A6B43BE3}"/>
</file>

<file path=customXml/itemProps2.xml><?xml version="1.0" encoding="utf-8"?>
<ds:datastoreItem xmlns:ds="http://schemas.openxmlformats.org/officeDocument/2006/customXml" ds:itemID="{6C9B4F81-CD20-400B-ADEF-9CF7EB3143CC}"/>
</file>

<file path=customXml/itemProps3.xml><?xml version="1.0" encoding="utf-8"?>
<ds:datastoreItem xmlns:ds="http://schemas.openxmlformats.org/officeDocument/2006/customXml" ds:itemID="{B72569D7-A344-47B8-B4CB-6FC993682963}"/>
</file>

<file path=docProps/app.xml><?xml version="1.0" encoding="utf-8"?>
<Properties xmlns="http://schemas.openxmlformats.org/officeDocument/2006/extended-properties" xmlns:vt="http://schemas.openxmlformats.org/officeDocument/2006/docPropsVTypes">
  <TotalTime>2215</TotalTime>
  <Words>293</Words>
  <Application>Microsoft Office PowerPoint</Application>
  <PresentationFormat>Skærmshow (4:3)</PresentationFormat>
  <Paragraphs>107</Paragraphs>
  <Slides>9</Slides>
  <Notes>0</Notes>
  <HiddenSlides>0</HiddenSlides>
  <MMClips>0</MMClips>
  <ScaleCrop>false</ScaleCrop>
  <HeadingPairs>
    <vt:vector size="4" baseType="variant">
      <vt:variant>
        <vt:lpstr>Tema</vt:lpstr>
      </vt:variant>
      <vt:variant>
        <vt:i4>1</vt:i4>
      </vt:variant>
      <vt:variant>
        <vt:lpstr>Diastitler</vt:lpstr>
      </vt:variant>
      <vt:variant>
        <vt:i4>9</vt:i4>
      </vt:variant>
    </vt:vector>
  </HeadingPairs>
  <TitlesOfParts>
    <vt:vector size="10" baseType="lpstr">
      <vt:lpstr>Kontortema</vt:lpstr>
      <vt:lpstr>PowerPoint-præsentation</vt:lpstr>
      <vt:lpstr>Focus på seks fraktioner</vt:lpstr>
      <vt:lpstr>Papir og pap</vt:lpstr>
      <vt:lpstr>Træ til genanvendelse</vt:lpstr>
      <vt:lpstr>Plast</vt:lpstr>
      <vt:lpstr>Glas</vt:lpstr>
      <vt:lpstr>Dagrenovation</vt:lpstr>
      <vt:lpstr>Brændbart</vt:lpstr>
      <vt:lpstr>Totaler</vt:lpstr>
    </vt:vector>
  </TitlesOfParts>
  <Company>Bornholms Regionskommune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HENRL</dc:creator>
  <cp:lastModifiedBy>lensm</cp:lastModifiedBy>
  <cp:revision>238</cp:revision>
  <cp:lastPrinted>2017-05-18T16:51:18Z</cp:lastPrinted>
  <dcterms:created xsi:type="dcterms:W3CDTF">2014-12-16T07:24:04Z</dcterms:created>
  <dcterms:modified xsi:type="dcterms:W3CDTF">2017-09-25T07:50:12Z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0x010100FB31266A18084A468603713E7D20B867</vt:lpwstr>
  </property>
</Properties>
</file>